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5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10" r:id="rId56"/>
    <p:sldId id="308" r:id="rId5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theme" Target="theme/theme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nsorcleaning.com/whatisasensor.php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cc518c9a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dcc518c9a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cc518c9a1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dcc518c9a1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cc518c9a1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dcc518c9a1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https://www.sensorcleaning.com/whatisasensor.php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https://keyassets.timeincuk.net/inspirewp/live/wp-content/uploads/sites/13/2015/05/CMOS-image-sensor.jpg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dcc518c9a1_0_4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cc518c9a1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dcc518c9a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c7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c7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f9b8c33c7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9b8c33c7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9b8c33c7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f9b8c33c70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9b8c33c7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9b8c33c7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f9b8c33c70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9b8c33c7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9b8c33c7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9b8c33c70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9b8c33c7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9b8c33c7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f9b8c33c70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9b8c33c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9b8c33c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f9b8c33c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9b8c33c7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9b8c33c7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f9b8c33c70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9b8c33c7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f9b8c33c7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f9b8c33c70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b8c33c7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b8c33c7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9b8c33c70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9b8c33c7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9b8c33c7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f9b8c33c70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9b8c33c7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f9b8c33c7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f9b8c33c70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b8c33c7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9b8c33c7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f9b8c33c70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/>
              <a:t>Aula 15: Supersampling e Revisão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460" y="1647429"/>
            <a:ext cx="6549655" cy="3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Fotografia = Sensor captura uma amostra</a:t>
            </a:r>
            <a:endParaRPr/>
          </a:p>
        </p:txBody>
      </p:sp>
      <p:pic>
        <p:nvPicPr>
          <p:cNvPr id="241" name="Google Shape;241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5727" y="690483"/>
            <a:ext cx="7672500" cy="47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Sensor de uma Câmera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50" name="Google Shape;250;p34" descr="CMOS image sensor: What is it and how does it work? - What Digital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443" y="1011705"/>
            <a:ext cx="4108028" cy="3081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470" y="2291917"/>
            <a:ext cx="4621530" cy="308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1479116"/>
            <a:ext cx="8502152" cy="365168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Ray Tracing = Amostra de Raios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74389" y="3389145"/>
            <a:ext cx="13497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BR" sz="1400">
                <a:latin typeface="Arial"/>
                <a:ea typeface="Arial"/>
                <a:cs typeface="Arial"/>
                <a:sym typeface="Arial"/>
              </a:rPr>
              <a:t>Ponto de Vista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sp>
        <p:nvSpPr>
          <p:cNvPr id="260" name="Google Shape;260;p35"/>
          <p:cNvSpPr txBox="1"/>
          <p:nvPr/>
        </p:nvSpPr>
        <p:spPr>
          <a:xfrm>
            <a:off x="237506" y="2395296"/>
            <a:ext cx="134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Janela de</a:t>
            </a:r>
            <a:b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Visualização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3037841" y="2568594"/>
            <a:ext cx="16122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Raio traçado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2350787" y="2802731"/>
            <a:ext cx="687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Pixel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278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SSAA (Super Sampling Anti-Aliasing *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FSAA (Full Sample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MSAA (MultiSample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FXAA (Fast Approximate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TAA (Temporal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TXAA (Temporal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MLAA (Morphological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SMAA (Sub-pixel Morphological Anti-Aliasing)</a:t>
            </a:r>
            <a:endParaRPr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Revisão</a:t>
            </a:r>
            <a:endParaRPr/>
          </a:p>
        </p:txBody>
      </p:sp>
      <p:sp>
        <p:nvSpPr>
          <p:cNvPr id="422" name="Google Shape;422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BR" sz="2400"/>
              <a:t>Iluminação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BR" sz="2400"/>
              <a:t>Interpolação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23" name="Google Shape;42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7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O</a:t>
            </a:r>
            <a:r>
              <a:rPr lang="en-BR" sz="1800" baseline="-25000">
                <a:highlight>
                  <a:srgbClr val="FFFFFF"/>
                </a:highlight>
              </a:rPr>
              <a:t>E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+ SUM( I</a:t>
            </a:r>
            <a:r>
              <a:rPr lang="en-BR" sz="1800" baseline="-25000">
                <a:highlight>
                  <a:srgbClr val="FFFFFF"/>
                </a:highlight>
              </a:rPr>
              <a:t>L</a:t>
            </a:r>
            <a:r>
              <a:rPr lang="en-BR" sz="1700" baseline="-25000">
                <a:highlight>
                  <a:srgbClr val="FFFFFF"/>
                </a:highlight>
              </a:rPr>
              <a:t>rgb </a:t>
            </a:r>
            <a:r>
              <a:rPr lang="en-BR" sz="1200">
                <a:highlight>
                  <a:srgbClr val="FFFFFF"/>
                </a:highlight>
              </a:rPr>
              <a:t>× (ambient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diffuse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specular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))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ambient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a</a:t>
            </a:r>
            <a:endParaRPr sz="1800" baseline="-250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diffuse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specular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S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((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) / |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|))</a:t>
            </a:r>
            <a:r>
              <a:rPr lang="en-BR" sz="1100" baseline="30000">
                <a:highlight>
                  <a:srgbClr val="FFFFFF"/>
                </a:highlight>
              </a:rPr>
              <a:t>shininess × 128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L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color      </a:t>
            </a:r>
            <a:r>
              <a:rPr lang="en-BR" sz="1200" b="1" i="1">
                <a:highlight>
                  <a:srgbClr val="FFFFFF"/>
                </a:highlight>
              </a:rPr>
              <a:t>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intensity      </a:t>
            </a:r>
            <a:r>
              <a:rPr lang="en-BR" sz="1200" b="1" i="1">
                <a:highlight>
                  <a:srgbClr val="FFFFFF"/>
                </a:highlight>
              </a:rPr>
              <a:t> 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ambientIntensity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E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emissiveColor 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D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diffuse colour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S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specularColor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a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ambientIntensity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= direction of light source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= normalized normal vector at this point on geometry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000" b="1"/>
              <a:t>V</a:t>
            </a:r>
            <a:r>
              <a:rPr lang="en-BR" sz="1200"/>
              <a:t> = normalized vector from point on geometry to viewer's position</a:t>
            </a:r>
            <a:endParaRPr sz="1200" i="1">
              <a:highlight>
                <a:srgbClr val="FFFFFF"/>
              </a:highlight>
            </a:endParaRPr>
          </a:p>
        </p:txBody>
      </p:sp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Equação de Cores (padrão X3D simplificado)</a:t>
            </a:r>
            <a:endParaRPr/>
          </a:p>
        </p:txBody>
      </p:sp>
      <p:sp>
        <p:nvSpPr>
          <p:cNvPr id="431" name="Google Shape;43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  <p:sp>
        <p:nvSpPr>
          <p:cNvPr id="432" name="Google Shape;432;p54"/>
          <p:cNvSpPr txBox="1"/>
          <p:nvPr/>
        </p:nvSpPr>
        <p:spPr>
          <a:xfrm>
            <a:off x="806950" y="5408925"/>
            <a:ext cx="75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800" u="sng">
                <a:solidFill>
                  <a:schemeClr val="hlink"/>
                </a:solidFill>
                <a:hlinkClick r:id="rId3"/>
              </a:rPr>
              <a:t>https://www.web3d.org/documents/specifications/19775-1/V3.3/Part01/components/lighting.html</a:t>
            </a:r>
            <a:r>
              <a:rPr lang="en-BR" sz="800"/>
              <a:t> 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Iluminação/Reflexão Ambiente</a:t>
            </a:r>
            <a:endParaRPr/>
          </a:p>
        </p:txBody>
      </p:sp>
      <p:sp>
        <p:nvSpPr>
          <p:cNvPr id="439" name="Google Shape;439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iluminação ambiente (AmbientLight) resulta da dispersão e reflexão da luz originalmente emitida diretamente por fontes de luz. A quantidade de luz ambiente está associada às luzes individuais na cena. Esta é uma aproximação grosseira de como a reflexão ambiental realmente ocorre na natureza.</a:t>
            </a:r>
            <a:endParaRPr/>
          </a:p>
        </p:txBody>
      </p:sp>
      <p:sp>
        <p:nvSpPr>
          <p:cNvPr id="440" name="Google Shape;440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075" y="2614501"/>
            <a:ext cx="3707100" cy="2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 txBox="1"/>
          <p:nvPr/>
        </p:nvSpPr>
        <p:spPr>
          <a:xfrm>
            <a:off x="2224150" y="5401275"/>
            <a:ext cx="6167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https://flylib.com/books/en/2.451.1.18/1/ e https://learnopengl.com/Lighting/Basic-Lighting</a:t>
            </a:r>
            <a:endParaRPr sz="1100"/>
          </a:p>
        </p:txBody>
      </p:sp>
      <p:pic>
        <p:nvPicPr>
          <p:cNvPr id="443" name="Google Shape;443;p55"/>
          <p:cNvPicPr preferRelativeResize="0"/>
          <p:nvPr/>
        </p:nvPicPr>
        <p:blipFill rotWithShape="1">
          <a:blip r:embed="rId4">
            <a:alphaModFix/>
          </a:blip>
          <a:srcRect l="2510" t="8475" r="1667" b="5650"/>
          <a:stretch/>
        </p:blipFill>
        <p:spPr>
          <a:xfrm>
            <a:off x="532950" y="2614500"/>
            <a:ext cx="3643975" cy="25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Iluminação/Reflexão Difusa</a:t>
            </a:r>
            <a:endParaRPr/>
          </a:p>
        </p:txBody>
      </p:sp>
      <p:sp>
        <p:nvSpPr>
          <p:cNvPr id="450" name="Google Shape;450;p5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iluminação difusa (DiffuseLight) espalha a luz de forma uniforme, assim não depende do ponto de vista, porém depende da sua relação com a normal da superfície.</a:t>
            </a:r>
            <a:endParaRPr/>
          </a:p>
        </p:txBody>
      </p:sp>
      <p:sp>
        <p:nvSpPr>
          <p:cNvPr id="451" name="Google Shape;451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  <p:pic>
        <p:nvPicPr>
          <p:cNvPr id="452" name="Google Shape;45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075" y="2752224"/>
            <a:ext cx="1691000" cy="221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5490" y="255309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700" y="2600687"/>
            <a:ext cx="4217400" cy="23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Iluminação/Reflexão Especular</a:t>
            </a:r>
            <a:endParaRPr/>
          </a:p>
        </p:txBody>
      </p:sp>
      <p:sp>
        <p:nvSpPr>
          <p:cNvPr id="461" name="Google Shape;461;p5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iluminação especular (SpecularLight) possui uma maior reflexividade, assim dependendo do ponto de vista é possível ver pontos mais iluminados.</a:t>
            </a:r>
            <a:endParaRPr/>
          </a:p>
        </p:txBody>
      </p:sp>
      <p:sp>
        <p:nvSpPr>
          <p:cNvPr id="462" name="Google Shape;462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  <p:pic>
        <p:nvPicPr>
          <p:cNvPr id="463" name="Google Shape;46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800" y="2190850"/>
            <a:ext cx="3075325" cy="30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 Final</a:t>
            </a:r>
            <a:endParaRPr/>
          </a:p>
        </p:txBody>
      </p:sp>
      <p:sp>
        <p:nvSpPr>
          <p:cNvPr id="471" name="Google Shape;471;p5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b="1">
                <a:highlight>
                  <a:srgbClr val="FFFFFF"/>
                </a:highlight>
              </a:rPr>
              <a:t>I</a:t>
            </a:r>
            <a:r>
              <a:rPr lang="en-BR" sz="2500" b="1" baseline="-25000">
                <a:highlight>
                  <a:srgbClr val="FFFFFF"/>
                </a:highlight>
              </a:rPr>
              <a:t>rgb</a:t>
            </a:r>
            <a:r>
              <a:rPr lang="en-BR">
                <a:highlight>
                  <a:srgbClr val="FFFFFF"/>
                </a:highlight>
              </a:rPr>
              <a:t> = O</a:t>
            </a:r>
            <a:r>
              <a:rPr lang="en-BR" sz="2600" baseline="-25000">
                <a:highlight>
                  <a:srgbClr val="FFFFFF"/>
                </a:highlight>
              </a:rPr>
              <a:t>E</a:t>
            </a:r>
            <a:r>
              <a:rPr lang="en-BR" sz="1900" baseline="-25000">
                <a:highlight>
                  <a:srgbClr val="FFFFFF"/>
                </a:highlight>
              </a:rPr>
              <a:t> </a:t>
            </a:r>
            <a:r>
              <a:rPr lang="en-BR" sz="2500" baseline="-25000">
                <a:highlight>
                  <a:srgbClr val="FFFFFF"/>
                </a:highlight>
              </a:rPr>
              <a:t>rgb</a:t>
            </a:r>
            <a:r>
              <a:rPr lang="en-BR">
                <a:highlight>
                  <a:srgbClr val="FFFFFF"/>
                </a:highlight>
              </a:rPr>
              <a:t> + SUM( I</a:t>
            </a:r>
            <a:r>
              <a:rPr lang="en-BR" sz="2600" baseline="-25000">
                <a:highlight>
                  <a:srgbClr val="FFFFFF"/>
                </a:highlight>
              </a:rPr>
              <a:t>L</a:t>
            </a:r>
            <a:r>
              <a:rPr lang="en-BR" sz="2500" baseline="-25000">
                <a:highlight>
                  <a:srgbClr val="FFFFFF"/>
                </a:highlight>
              </a:rPr>
              <a:t>rgb </a:t>
            </a:r>
            <a:r>
              <a:rPr lang="en-BR">
                <a:highlight>
                  <a:srgbClr val="FFFFFF"/>
                </a:highlight>
              </a:rPr>
              <a:t>× (ambient</a:t>
            </a:r>
            <a:r>
              <a:rPr lang="en-BR" sz="2600" baseline="-25000">
                <a:highlight>
                  <a:srgbClr val="FFFFFF"/>
                </a:highlight>
              </a:rPr>
              <a:t>i</a:t>
            </a:r>
            <a:r>
              <a:rPr lang="en-BR">
                <a:highlight>
                  <a:srgbClr val="FFFFFF"/>
                </a:highlight>
              </a:rPr>
              <a:t> + diffuse</a:t>
            </a:r>
            <a:r>
              <a:rPr lang="en-BR" sz="2600" baseline="-25000">
                <a:highlight>
                  <a:srgbClr val="FFFFFF"/>
                </a:highlight>
              </a:rPr>
              <a:t>i</a:t>
            </a:r>
            <a:r>
              <a:rPr lang="en-BR">
                <a:highlight>
                  <a:srgbClr val="FFFFFF"/>
                </a:highlight>
              </a:rPr>
              <a:t> + specular</a:t>
            </a:r>
            <a:r>
              <a:rPr lang="en-BR" sz="1900" baseline="-25000">
                <a:highlight>
                  <a:srgbClr val="FFFFFF"/>
                </a:highlight>
              </a:rPr>
              <a:t> </a:t>
            </a:r>
            <a:r>
              <a:rPr lang="en-BR" sz="2600" baseline="-25000">
                <a:highlight>
                  <a:srgbClr val="FFFFFF"/>
                </a:highlight>
              </a:rPr>
              <a:t>i</a:t>
            </a:r>
            <a:r>
              <a:rPr lang="en-BR">
                <a:highlight>
                  <a:srgbClr val="FFFFFF"/>
                </a:highlight>
              </a:rPr>
              <a:t>))</a:t>
            </a:r>
            <a:endParaRPr sz="2800"/>
          </a:p>
        </p:txBody>
      </p:sp>
      <p:sp>
        <p:nvSpPr>
          <p:cNvPr id="472" name="Google Shape;47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13" y="1720738"/>
            <a:ext cx="7769226" cy="22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480" name="Google Shape;480;p59"/>
          <p:cNvSpPr txBox="1">
            <a:spLocks noGrp="1"/>
          </p:cNvSpPr>
          <p:nvPr>
            <p:ph type="body" idx="1"/>
          </p:nvPr>
        </p:nvSpPr>
        <p:spPr>
          <a:xfrm>
            <a:off x="390550" y="3002275"/>
            <a:ext cx="8428200" cy="264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L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(1.0, 1.0, 1.0)</a:t>
            </a:r>
            <a:r>
              <a:rPr lang="en-BR" sz="1200" i="1">
                <a:highlight>
                  <a:srgbClr val="FFFFFF"/>
                </a:highlight>
              </a:rPr>
              <a:t>      </a:t>
            </a:r>
            <a:r>
              <a:rPr lang="en-BR" sz="1200" b="1" i="1">
                <a:highlight>
                  <a:srgbClr val="FFFFFF"/>
                </a:highlight>
              </a:rPr>
              <a:t>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1.0</a:t>
            </a:r>
            <a:r>
              <a:rPr lang="en-BR" sz="1200" i="1">
                <a:highlight>
                  <a:srgbClr val="FFFFFF"/>
                </a:highlight>
              </a:rPr>
              <a:t>      </a:t>
            </a:r>
            <a:r>
              <a:rPr lang="en-BR" sz="1200" b="1" i="1">
                <a:highlight>
                  <a:srgbClr val="FFFFFF"/>
                </a:highlight>
              </a:rPr>
              <a:t> 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= 0.0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E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</a:t>
            </a:r>
            <a:r>
              <a:rPr lang="en-BR" sz="1200" i="1">
                <a:highlight>
                  <a:srgbClr val="FFFFFF"/>
                </a:highlight>
              </a:rPr>
              <a:t>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D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(1.0, 1.0, 0.0)</a:t>
            </a:r>
            <a:r>
              <a:rPr lang="en-BR" sz="1200" i="1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S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(1.0, 1.0, 1.0)</a:t>
            </a:r>
            <a:r>
              <a:rPr lang="en-BR" sz="1200" i="1">
                <a:highlight>
                  <a:srgbClr val="FFFFFF"/>
                </a:highlight>
              </a:rPr>
              <a:t>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a</a:t>
            </a:r>
            <a:r>
              <a:rPr lang="en-BR" sz="1200">
                <a:highlight>
                  <a:srgbClr val="FFFFFF"/>
                </a:highlight>
              </a:rPr>
              <a:t> = 0.2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= (0.0, 0.8, 0.6)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= (0.0, 0.0, 1.0)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000" b="1"/>
              <a:t>V</a:t>
            </a:r>
            <a:r>
              <a:rPr lang="en-BR" sz="1200"/>
              <a:t> = </a:t>
            </a:r>
            <a:r>
              <a:rPr lang="en-BR" sz="1200">
                <a:highlight>
                  <a:srgbClr val="FFFFFF"/>
                </a:highlight>
              </a:rPr>
              <a:t>(0.0, 0.0, 1.0)*  [Supondo no meio da tela]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sz="900">
                <a:highlight>
                  <a:srgbClr val="FFFFFF"/>
                </a:highlight>
              </a:rPr>
              <a:t>*(essa é uma aproximação, mas podem usar no projeto se desejarem)</a:t>
            </a:r>
            <a:endParaRPr sz="900">
              <a:highlight>
                <a:srgbClr val="FFFFFF"/>
              </a:highlight>
            </a:endParaRPr>
          </a:p>
        </p:txBody>
      </p:sp>
      <p:sp>
        <p:nvSpPr>
          <p:cNvPr id="481" name="Google Shape;48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  <p:sp>
        <p:nvSpPr>
          <p:cNvPr id="482" name="Google Shape;482;p59"/>
          <p:cNvSpPr txBox="1"/>
          <p:nvPr/>
        </p:nvSpPr>
        <p:spPr>
          <a:xfrm>
            <a:off x="51300" y="594550"/>
            <a:ext cx="7227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&lt;Viewpoint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10"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&lt;NavigationInfo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&lt;DirectionalLight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"0 -0.8 -0.6"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 1 1"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&lt;Box/&gt;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specularColor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1.0'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0.0'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shininess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'0.2'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"0.2"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emissiveColor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75" y="793000"/>
            <a:ext cx="1686800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/>
        </p:nvSpPr>
        <p:spPr>
          <a:xfrm>
            <a:off x="4848050" y="4030575"/>
            <a:ext cx="4260000" cy="14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· 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= 0.6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|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| = (0.0, 0.8, 1.6)/1.79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|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| = (0.0, 0.45, 0.90)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· ((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|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|)) = 0.9</a:t>
            </a:r>
            <a:endParaRPr/>
          </a:p>
        </p:txBody>
      </p:sp>
      <p:grpSp>
        <p:nvGrpSpPr>
          <p:cNvPr id="485" name="Google Shape;485;p59"/>
          <p:cNvGrpSpPr/>
          <p:nvPr/>
        </p:nvGrpSpPr>
        <p:grpSpPr>
          <a:xfrm>
            <a:off x="6076319" y="236999"/>
            <a:ext cx="1753126" cy="1441539"/>
            <a:chOff x="6076319" y="236999"/>
            <a:chExt cx="1753126" cy="1441539"/>
          </a:xfrm>
        </p:grpSpPr>
        <p:sp>
          <p:nvSpPr>
            <p:cNvPr id="486" name="Google Shape;486;p59"/>
            <p:cNvSpPr/>
            <p:nvPr/>
          </p:nvSpPr>
          <p:spPr>
            <a:xfrm>
              <a:off x="7665345" y="1599638"/>
              <a:ext cx="164100" cy="78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7" name="Google Shape;487;p59"/>
            <p:cNvCxnSpPr>
              <a:endCxn id="486" idx="0"/>
            </p:cNvCxnSpPr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8" name="Google Shape;488;p59"/>
            <p:cNvSpPr txBox="1"/>
            <p:nvPr/>
          </p:nvSpPr>
          <p:spPr>
            <a:xfrm>
              <a:off x="6076319" y="236999"/>
              <a:ext cx="155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cor do pixel?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495" name="Google Shape;495;p60"/>
          <p:cNvSpPr txBox="1">
            <a:spLocks noGrp="1"/>
          </p:cNvSpPr>
          <p:nvPr>
            <p:ph type="body" idx="1"/>
          </p:nvPr>
        </p:nvSpPr>
        <p:spPr>
          <a:xfrm>
            <a:off x="390550" y="3002280"/>
            <a:ext cx="8428200" cy="233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ambient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a </a:t>
            </a:r>
            <a:r>
              <a:rPr lang="en-BR" sz="1200" baseline="-25000">
                <a:highlight>
                  <a:srgbClr val="FFFFFF"/>
                </a:highlight>
              </a:rPr>
              <a:t> </a:t>
            </a:r>
            <a:r>
              <a:rPr lang="en-BR" sz="1200"/>
              <a:t>= 0.0 x </a:t>
            </a:r>
            <a:r>
              <a:rPr lang="en-BR" sz="1200">
                <a:highlight>
                  <a:srgbClr val="FFFFFF"/>
                </a:highlight>
              </a:rPr>
              <a:t>(1.0, 1.0, 0.0) x 0.2 = (0.0, 0.0, 0.0)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diffuse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) = 1.0 x</a:t>
            </a:r>
            <a:r>
              <a:rPr lang="en-BR" sz="1200"/>
              <a:t> </a:t>
            </a:r>
            <a:r>
              <a:rPr lang="en-BR" sz="1200">
                <a:highlight>
                  <a:srgbClr val="FFFFFF"/>
                </a:highlight>
              </a:rPr>
              <a:t>(1.0, 1.0, 0.0) x 0.6 = </a:t>
            </a:r>
            <a:r>
              <a:rPr lang="en-BR" sz="1200"/>
              <a:t> </a:t>
            </a:r>
            <a:r>
              <a:rPr lang="en-BR" sz="1200">
                <a:highlight>
                  <a:srgbClr val="FFFFFF"/>
                </a:highlight>
              </a:rPr>
              <a:t>(0.6, 0.6, 0.0)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specular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S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((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) / |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|))</a:t>
            </a:r>
            <a:r>
              <a:rPr lang="en-BR" sz="1100" baseline="30000">
                <a:highlight>
                  <a:srgbClr val="FFFFFF"/>
                </a:highlight>
              </a:rPr>
              <a:t>shininess × 128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sz="1200"/>
              <a:t>                = 1.0 x </a:t>
            </a:r>
            <a:r>
              <a:rPr lang="en-BR" sz="1200">
                <a:highlight>
                  <a:srgbClr val="FFFFFF"/>
                </a:highlight>
              </a:rPr>
              <a:t>(1.0, 1.0, 1.0) x 0.9</a:t>
            </a:r>
            <a:r>
              <a:rPr lang="en-BR" sz="1100" baseline="30000">
                <a:highlight>
                  <a:srgbClr val="FFFFFF"/>
                </a:highlight>
              </a:rPr>
              <a:t>25.6</a:t>
            </a:r>
            <a:r>
              <a:rPr lang="en-BR" sz="1200">
                <a:highlight>
                  <a:srgbClr val="FFFFFF"/>
                </a:highlight>
              </a:rPr>
              <a:t> = (0.07, 0.07, 0.07)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496" name="Google Shape;496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47</a:t>
            </a:fld>
            <a:endParaRPr/>
          </a:p>
        </p:txBody>
      </p:sp>
      <p:sp>
        <p:nvSpPr>
          <p:cNvPr id="497" name="Google Shape;497;p60"/>
          <p:cNvSpPr txBox="1"/>
          <p:nvPr/>
        </p:nvSpPr>
        <p:spPr>
          <a:xfrm>
            <a:off x="51300" y="594550"/>
            <a:ext cx="7227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&lt;Viewpoint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10"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&lt;NavigationInfo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&lt;DirectionalLight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"0 -0.8 -0.6"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 1 1"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&lt;Box/&gt;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specularColor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1.0'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0.0'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shininess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'0.2'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"0.2"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emissiveColor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75" y="793000"/>
            <a:ext cx="1686800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/>
          <p:nvPr/>
        </p:nvSpPr>
        <p:spPr>
          <a:xfrm>
            <a:off x="7665345" y="1599638"/>
            <a:ext cx="164100" cy="7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body" idx="1"/>
          </p:nvPr>
        </p:nvSpPr>
        <p:spPr>
          <a:xfrm>
            <a:off x="390550" y="3002280"/>
            <a:ext cx="8428200" cy="233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O</a:t>
            </a:r>
            <a:r>
              <a:rPr lang="en-BR" sz="1800" baseline="-25000">
                <a:highlight>
                  <a:srgbClr val="FFFFFF"/>
                </a:highlight>
              </a:rPr>
              <a:t>E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+ SUM( I</a:t>
            </a:r>
            <a:r>
              <a:rPr lang="en-BR" sz="1800" baseline="-25000">
                <a:highlight>
                  <a:srgbClr val="FFFFFF"/>
                </a:highlight>
              </a:rPr>
              <a:t>L</a:t>
            </a:r>
            <a:r>
              <a:rPr lang="en-BR" sz="1700" baseline="-25000">
                <a:highlight>
                  <a:srgbClr val="FFFFFF"/>
                </a:highlight>
              </a:rPr>
              <a:t>rgb </a:t>
            </a:r>
            <a:r>
              <a:rPr lang="en-BR" sz="1200">
                <a:highlight>
                  <a:srgbClr val="FFFFFF"/>
                </a:highlight>
              </a:rPr>
              <a:t>× (ambient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diffuse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specular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))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 + SUM( (1.0, 1.0, 1.0)</a:t>
            </a:r>
            <a:r>
              <a:rPr lang="en-BR" sz="1700" baseline="-250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× ( (0.0, 0.0, 0.0) + (0.6, 0.6, 0.0) + (0.07, 0.07, 0.07)</a:t>
            </a:r>
            <a:r>
              <a:rPr lang="en-BR" sz="1800" baseline="-250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) 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 + SUM( (1.0, 1.0, 1.0)</a:t>
            </a:r>
            <a:r>
              <a:rPr lang="en-BR" sz="1700" baseline="-250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× (0.67, 0.67, 0.07)</a:t>
            </a:r>
            <a:r>
              <a:rPr lang="en-BR" sz="1800" baseline="-250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 + (0.67, 0.67, 0.07)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(0.67, 0.67, 0.07)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highlight>
                <a:srgbClr val="FFFFFF"/>
              </a:highlight>
            </a:endParaRPr>
          </a:p>
        </p:txBody>
      </p:sp>
      <p:sp>
        <p:nvSpPr>
          <p:cNvPr id="507" name="Google Shape;50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51300" y="594550"/>
            <a:ext cx="7227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&lt;Viewpoint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10"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&lt;NavigationInfo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&lt;DirectionalLight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"0 -0.8 -0.6"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 1 1"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&lt;Box/&gt;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specularColor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1.0'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0.0'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shininess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'0.2'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"0.2"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emissiveColor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9" name="Google Shape;5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75" y="793000"/>
            <a:ext cx="1686800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1"/>
          <p:cNvSpPr/>
          <p:nvPr/>
        </p:nvSpPr>
        <p:spPr>
          <a:xfrm>
            <a:off x="2662900" y="4620100"/>
            <a:ext cx="1269300" cy="375000"/>
          </a:xfrm>
          <a:prstGeom prst="rect">
            <a:avLst/>
          </a:prstGeom>
          <a:solidFill>
            <a:srgbClr val="ABAB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1"/>
          <p:cNvSpPr/>
          <p:nvPr/>
        </p:nvSpPr>
        <p:spPr>
          <a:xfrm>
            <a:off x="7665345" y="1599638"/>
            <a:ext cx="164100" cy="7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Hermite spline interpolation (X3D simplificado)</a:t>
            </a:r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body" idx="1"/>
          </p:nvPr>
        </p:nvSpPr>
        <p:spPr>
          <a:xfrm>
            <a:off x="390550" y="729930"/>
            <a:ext cx="8428200" cy="133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500">
                <a:highlight>
                  <a:srgbClr val="FFFFFF"/>
                </a:highlight>
              </a:rPr>
              <a:t>(t</a:t>
            </a:r>
            <a:r>
              <a:rPr lang="en-BR" sz="1400" baseline="-25000">
                <a:highlight>
                  <a:srgbClr val="FFFFFF"/>
                </a:highlight>
              </a:rPr>
              <a:t>i</a:t>
            </a:r>
            <a:r>
              <a:rPr lang="en-BR" sz="1500">
                <a:highlight>
                  <a:srgbClr val="FFFFFF"/>
                </a:highlight>
              </a:rPr>
              <a:t> ≤ fraction &lt; t</a:t>
            </a:r>
            <a:r>
              <a:rPr lang="en-BR" sz="1400" baseline="-25000">
                <a:highlight>
                  <a:srgbClr val="FFFFFF"/>
                </a:highlight>
              </a:rPr>
              <a:t>i+1</a:t>
            </a:r>
            <a:r>
              <a:rPr lang="en-BR" sz="1500">
                <a:highlight>
                  <a:srgbClr val="FFFFFF"/>
                </a:highlight>
              </a:rPr>
              <a:t>), where t</a:t>
            </a:r>
            <a:r>
              <a:rPr lang="en-BR" sz="1400" baseline="-25000">
                <a:highlight>
                  <a:srgbClr val="FFFFFF"/>
                </a:highlight>
              </a:rPr>
              <a:t>i</a:t>
            </a:r>
            <a:r>
              <a:rPr lang="en-BR" sz="1500">
                <a:highlight>
                  <a:srgbClr val="FFFFFF"/>
                </a:highlight>
              </a:rPr>
              <a:t> is the key at (i), and t</a:t>
            </a:r>
            <a:r>
              <a:rPr lang="en-BR" sz="1400" baseline="-25000">
                <a:highlight>
                  <a:srgbClr val="FFFFFF"/>
                </a:highlight>
              </a:rPr>
              <a:t>i+1</a:t>
            </a:r>
            <a:r>
              <a:rPr lang="en-BR" sz="1500">
                <a:highlight>
                  <a:srgbClr val="FFFFFF"/>
                </a:highlight>
              </a:rPr>
              <a:t> is the key at (i+1)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100">
                <a:highlight>
                  <a:srgbClr val="FFFFFF"/>
                </a:highlight>
              </a:rPr>
              <a:t>s = (t - t</a:t>
            </a:r>
            <a:r>
              <a:rPr lang="en-BR" sz="1100" baseline="-25000">
                <a:highlight>
                  <a:srgbClr val="FFFFFF"/>
                </a:highlight>
              </a:rPr>
              <a:t>i</a:t>
            </a:r>
            <a:r>
              <a:rPr lang="en-BR" sz="1100">
                <a:highlight>
                  <a:srgbClr val="FFFFFF"/>
                </a:highlight>
              </a:rPr>
              <a:t>) / (t</a:t>
            </a:r>
            <a:r>
              <a:rPr lang="en-BR" sz="1100" baseline="-25000">
                <a:highlight>
                  <a:srgbClr val="FFFFFF"/>
                </a:highlight>
              </a:rPr>
              <a:t>i+1</a:t>
            </a:r>
            <a:r>
              <a:rPr lang="en-BR" sz="1100">
                <a:highlight>
                  <a:srgbClr val="FFFFFF"/>
                </a:highlight>
              </a:rPr>
              <a:t> - t</a:t>
            </a:r>
            <a:r>
              <a:rPr lang="en-BR" sz="1100" baseline="-25000">
                <a:highlight>
                  <a:srgbClr val="FFFFFF"/>
                </a:highlight>
              </a:rPr>
              <a:t>i</a:t>
            </a:r>
            <a:r>
              <a:rPr lang="en-BR" sz="1100">
                <a:highlight>
                  <a:srgbClr val="FFFFFF"/>
                </a:highlight>
              </a:rPr>
              <a:t>)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b="1">
                <a:highlight>
                  <a:srgbClr val="FFFFFF"/>
                </a:highlight>
              </a:rPr>
              <a:t>v</a:t>
            </a:r>
            <a:r>
              <a:rPr lang="en-BR" sz="1500" baseline="-25000">
                <a:highlight>
                  <a:srgbClr val="FFFFFF"/>
                </a:highlight>
              </a:rPr>
              <a:t>s</a:t>
            </a:r>
            <a:r>
              <a:rPr lang="en-BR" sz="1600">
                <a:highlight>
                  <a:srgbClr val="FFFFFF"/>
                </a:highlight>
              </a:rPr>
              <a:t> = </a:t>
            </a:r>
            <a:r>
              <a:rPr lang="en-BR" sz="1600" b="1">
                <a:highlight>
                  <a:srgbClr val="FFFFFF"/>
                </a:highlight>
              </a:rPr>
              <a:t>S</a:t>
            </a:r>
            <a:r>
              <a:rPr lang="en-BR" sz="1500" baseline="30000">
                <a:highlight>
                  <a:srgbClr val="FFFFFF"/>
                </a:highlight>
              </a:rPr>
              <a:t>T</a:t>
            </a:r>
            <a:r>
              <a:rPr lang="en-BR" sz="1600">
                <a:highlight>
                  <a:srgbClr val="FFFFFF"/>
                </a:highlight>
              </a:rPr>
              <a:t> </a:t>
            </a:r>
            <a:r>
              <a:rPr lang="en-BR" sz="1600" b="1">
                <a:highlight>
                  <a:srgbClr val="FFFFFF"/>
                </a:highlight>
              </a:rPr>
              <a:t>H C</a:t>
            </a:r>
            <a:endParaRPr sz="2100">
              <a:highlight>
                <a:srgbClr val="FFFFFF"/>
              </a:highlight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  <p:sp>
        <p:nvSpPr>
          <p:cNvPr id="520" name="Google Shape;520;p62"/>
          <p:cNvSpPr txBox="1"/>
          <p:nvPr/>
        </p:nvSpPr>
        <p:spPr>
          <a:xfrm>
            <a:off x="1944425" y="5408925"/>
            <a:ext cx="645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800"/>
              <a:t>https://www.web3d.org/documents/specifications/19775-1/V3.3/Part01/components/interp.html</a:t>
            </a:r>
            <a:endParaRPr sz="800"/>
          </a:p>
        </p:txBody>
      </p:sp>
      <p:pic>
        <p:nvPicPr>
          <p:cNvPr id="521" name="Google Shape;5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046290"/>
            <a:ext cx="8162900" cy="119123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2"/>
          <p:cNvSpPr txBox="1">
            <a:spLocks noGrp="1"/>
          </p:cNvSpPr>
          <p:nvPr>
            <p:ph type="body" idx="1"/>
          </p:nvPr>
        </p:nvSpPr>
        <p:spPr>
          <a:xfrm>
            <a:off x="390550" y="3421900"/>
            <a:ext cx="8680500" cy="20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300"/>
              <a:t>If the velocity vector is not specified, it is calculated as follows:</a:t>
            </a:r>
            <a:endParaRPr sz="1300"/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BR" sz="1300" b="1"/>
              <a:t>T</a:t>
            </a:r>
            <a:r>
              <a:rPr lang="en-BR" sz="1300" baseline="-25000"/>
              <a:t>i</a:t>
            </a:r>
            <a:r>
              <a:rPr lang="en-BR" sz="1300"/>
              <a:t> = (</a:t>
            </a:r>
            <a:r>
              <a:rPr lang="en-BR" sz="1300" b="1"/>
              <a:t>v</a:t>
            </a:r>
            <a:r>
              <a:rPr lang="en-BR" sz="1300" baseline="-25000"/>
              <a:t>i+1</a:t>
            </a:r>
            <a:r>
              <a:rPr lang="en-BR" sz="1300"/>
              <a:t> - </a:t>
            </a:r>
            <a:r>
              <a:rPr lang="en-BR" sz="1300" b="1"/>
              <a:t>v</a:t>
            </a:r>
            <a:r>
              <a:rPr lang="en-BR" sz="1300" baseline="-25000"/>
              <a:t>i-1</a:t>
            </a:r>
            <a:r>
              <a:rPr lang="en-BR" sz="1300"/>
              <a:t>) / 2</a:t>
            </a:r>
            <a:endParaRPr sz="1300"/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300"/>
              <a:t>If the interpolator is not closed, and the first and last velocity vectors are not specified by the author:</a:t>
            </a:r>
            <a:endParaRPr sz="1300"/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BR" sz="1300" b="1"/>
              <a:t>T</a:t>
            </a:r>
            <a:r>
              <a:rPr lang="en-BR" sz="1300" baseline="30000"/>
              <a:t>0</a:t>
            </a:r>
            <a:r>
              <a:rPr lang="en-BR" sz="1300" baseline="-25000"/>
              <a:t>0</a:t>
            </a:r>
            <a:r>
              <a:rPr lang="en-BR" sz="1300"/>
              <a:t> = </a:t>
            </a:r>
            <a:r>
              <a:rPr lang="en-BR" sz="1300" b="1"/>
              <a:t>T</a:t>
            </a:r>
            <a:r>
              <a:rPr lang="en-BR" sz="1300" baseline="30000"/>
              <a:t>1</a:t>
            </a:r>
            <a:r>
              <a:rPr lang="en-BR" sz="1300" baseline="-25000"/>
              <a:t>0</a:t>
            </a:r>
            <a:r>
              <a:rPr lang="en-BR" sz="1300"/>
              <a:t> = </a:t>
            </a:r>
            <a:r>
              <a:rPr lang="en-BR" sz="1300" b="1"/>
              <a:t>T</a:t>
            </a:r>
            <a:r>
              <a:rPr lang="en-BR" sz="1300" baseline="30000"/>
              <a:t>0</a:t>
            </a:r>
            <a:r>
              <a:rPr lang="en-BR" sz="1300" baseline="-25000"/>
              <a:t>N-1</a:t>
            </a:r>
            <a:r>
              <a:rPr lang="en-BR" sz="1300"/>
              <a:t> = </a:t>
            </a:r>
            <a:r>
              <a:rPr lang="en-BR" sz="1300" b="1"/>
              <a:t>T</a:t>
            </a:r>
            <a:r>
              <a:rPr lang="en-BR" sz="1300" baseline="30000"/>
              <a:t>1</a:t>
            </a:r>
            <a:r>
              <a:rPr lang="en-BR" sz="1300" baseline="-25000"/>
              <a:t>N-1</a:t>
            </a:r>
            <a:r>
              <a:rPr lang="en-BR" sz="1300"/>
              <a:t> = 0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25" y="715675"/>
            <a:ext cx="3503749" cy="19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30" name="Google Shape;530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  <p:sp>
        <p:nvSpPr>
          <p:cNvPr id="531" name="Google Shape;531;p63"/>
          <p:cNvSpPr txBox="1"/>
          <p:nvPr/>
        </p:nvSpPr>
        <p:spPr>
          <a:xfrm>
            <a:off x="51300" y="594550"/>
            <a:ext cx="7227000" cy="28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&lt;TimeSensor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cycleInterval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&lt;SplinePositionInterpolator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"move"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"false"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    0.00     0.2     0.4      0.6    0.8     1.00"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keyValue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"-5 -1 0  -3 1 0  -1 -1 0  1 1 0  3 -1 0  5 1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&lt;Sphere/&gt;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 1.0 1.0'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'fraction_changed'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'set_fraction'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'translation'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32" name="Google Shape;532;p63"/>
          <p:cNvGrpSpPr/>
          <p:nvPr/>
        </p:nvGrpSpPr>
        <p:grpSpPr>
          <a:xfrm>
            <a:off x="4912775" y="237000"/>
            <a:ext cx="2483395" cy="1362636"/>
            <a:chOff x="5919396" y="237002"/>
            <a:chExt cx="2197500" cy="1362636"/>
          </a:xfrm>
        </p:grpSpPr>
        <p:cxnSp>
          <p:nvCxnSpPr>
            <p:cNvPr id="533" name="Google Shape;533;p63"/>
            <p:cNvCxnSpPr/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34" name="Google Shape;534;p63"/>
            <p:cNvSpPr txBox="1"/>
            <p:nvPr/>
          </p:nvSpPr>
          <p:spPr>
            <a:xfrm>
              <a:off x="5919396" y="237002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posição no meio (t=0.5)?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535" name="Google Shape;535;p63"/>
          <p:cNvSpPr txBox="1"/>
          <p:nvPr/>
        </p:nvSpPr>
        <p:spPr>
          <a:xfrm>
            <a:off x="335025" y="3658900"/>
            <a:ext cx="79674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= (t - t</a:t>
            </a:r>
            <a:r>
              <a:rPr lang="en-BR" baseline="-25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(t</a:t>
            </a:r>
            <a:r>
              <a:rPr lang="en-BR" baseline="-25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i+1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 t</a:t>
            </a:r>
            <a:r>
              <a:rPr lang="en-BR" baseline="-25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= (0.5 - 0.4) / (0.6 - 0.4) = 0.1 / 0.2 = 0.5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BR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BR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</a:t>
            </a:r>
            <a:r>
              <a:rPr lang="en-BR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i+1</a:t>
            </a:r>
            <a:r>
              <a:rPr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-BR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i-1</a:t>
            </a:r>
            <a:r>
              <a:rPr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/ 2: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</a:t>
            </a: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/ 2 = ( (1, 1, 0) - (-3, 1, 0) ) / 2 = (4, 0, 0) / 2 = (2, 0, 0)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</a:t>
            </a: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/ 2 = ( (3, -1, 0) - (-1, -1, 0) ) / 2 = (4, 0, 0) / 2 = (2, 0, 0)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25" y="715675"/>
            <a:ext cx="3503749" cy="19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43" name="Google Shape;543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51</a:t>
            </a:fld>
            <a:endParaRPr/>
          </a:p>
        </p:txBody>
      </p:sp>
      <p:sp>
        <p:nvSpPr>
          <p:cNvPr id="544" name="Google Shape;544;p64"/>
          <p:cNvSpPr txBox="1"/>
          <p:nvPr/>
        </p:nvSpPr>
        <p:spPr>
          <a:xfrm>
            <a:off x="51300" y="594550"/>
            <a:ext cx="7227000" cy="28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&lt;TimeSensor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cycleInterval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&lt;SplinePositionInterpolator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"move"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"false"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    0.00     0.2     0.4      0.6    0.8     1.00"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keyValue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"-5 -1 0  -3 1 0  -1 -1 0  1 1 0  3 -1 0  5 1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&lt;Sphere/&gt;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 1.0 1.0'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'fraction_changed'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'set_fraction'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'translation'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45" name="Google Shape;545;p64"/>
          <p:cNvGrpSpPr/>
          <p:nvPr/>
        </p:nvGrpSpPr>
        <p:grpSpPr>
          <a:xfrm>
            <a:off x="4912775" y="237000"/>
            <a:ext cx="2483395" cy="1362636"/>
            <a:chOff x="5919396" y="237002"/>
            <a:chExt cx="2197500" cy="1362636"/>
          </a:xfrm>
        </p:grpSpPr>
        <p:cxnSp>
          <p:nvCxnSpPr>
            <p:cNvPr id="546" name="Google Shape;546;p64"/>
            <p:cNvCxnSpPr/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47" name="Google Shape;547;p64"/>
            <p:cNvSpPr txBox="1"/>
            <p:nvPr/>
          </p:nvSpPr>
          <p:spPr>
            <a:xfrm>
              <a:off x="5919396" y="237002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posição no meio (t=0.5)?</a:t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548" name="Google Shape;548;p64" descr="{&quot;font&quot;:{&quot;family&quot;:&quot;Arial&quot;,&quot;color&quot;:&quot;#000000&quot;,&quot;size&quot;:12},&quot;backgroundColorModified&quot;:null,&quot;code&quot;:&quot;$$S=\\begin{bmatrix}\n{0.125}\\\\\n{0.25}\\\\\n{0.5}\\\\\n{1}\\\\\n\\end{bmatrix}^{T}$$&quot;,&quot;aid&quot;:null,&quot;backgroundColor&quot;:&quot;#FFFFFF&quot;,&quot;type&quot;:&quot;$$&quot;,&quot;id&quot;:&quot;2&quot;,&quot;ts&quot;:1634773041551,&quot;cs&quot;:&quot;L0DNntMm6C1SXyfqnTA11Q==&quot;,&quot;size&quot;:{&quot;width&quot;:113.33333333333333,&quot;height&quot;:101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75" y="3654525"/>
            <a:ext cx="1079500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4" descr="{&quot;type&quot;:&quot;$$&quot;,&quot;backgroundColorModified&quot;:false,&quot;font&quot;:{&quot;color&quot;:&quot;#000000&quot;,&quot;family&quot;:&quot;Arial&quot;,&quot;size&quot;:12},&quot;backgroundColor&quot;:&quot;#FFFFFF&quot;,&quot;id&quot;:&quot;3&quot;,&quot;aid&quot;:null,&quot;code&quot;:&quot;$$H=\\begin{bmatrix}\n{2}&amp;{-2}&amp;{1}&amp;{1}\\\\\n{-3}&amp;{3}&amp;{-2}&amp;{-1}\\\\\n{0}&amp;{0}&amp;{1}&amp;{0}\\\\\n{1}&amp;{0}&amp;{0}&amp;{0}\\\\\n\\end{bmatrix}$$&quot;,&quot;ts&quot;:1634774566274,&quot;cs&quot;:&quot;Zrd3auadByoiB8Vy0Ql6IQ==&quot;,&quot;size&quot;:{&quot;width&quot;:212.5,&quot;height&quot;:97.6666666666666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275" y="3672792"/>
            <a:ext cx="2024063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4" descr="{&quot;id&quot;:&quot;4&quot;,&quot;code&quot;:&quot;$$C=\\begin{bmatrix}\n{-1}&amp;{-1}&amp;{0}\\\\\n{1}&amp;{1}&amp;{0}\\\\\n{2}&amp;{0}&amp;{0}\\\\\n{2}&amp;{0}&amp;{0}\\\\\n\\end{bmatrix}$$&quot;,&quot;backgroundColorModified&quot;:false,&quot;backgroundColor&quot;:&quot;#FFFFFF&quot;,&quot;font&quot;:{&quot;family&quot;:&quot;Arial&quot;,&quot;size&quot;:12,&quot;color&quot;:&quot;#000000&quot;},&quot;aid&quot;:null,&quot;type&quot;:&quot;$$&quot;,&quot;ts&quot;:1634774702802,&quot;cs&quot;:&quot;lXdQj8WtYA6MSHApMZVcwQ==&quot;,&quot;size&quot;:{&quot;width&quot;:152.3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0" y="3672787"/>
            <a:ext cx="1450975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4"/>
          <p:cNvSpPr txBox="1"/>
          <p:nvPr/>
        </p:nvSpPr>
        <p:spPr>
          <a:xfrm>
            <a:off x="348175" y="4907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500" baseline="-25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BR" sz="16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lang="en-BR" sz="16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BR" sz="1500" baseline="30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BR" sz="16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BR" sz="16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 C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25" y="715675"/>
            <a:ext cx="3503749" cy="19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59" name="Google Shape;55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  <p:sp>
        <p:nvSpPr>
          <p:cNvPr id="560" name="Google Shape;560;p65"/>
          <p:cNvSpPr txBox="1"/>
          <p:nvPr/>
        </p:nvSpPr>
        <p:spPr>
          <a:xfrm>
            <a:off x="51300" y="594550"/>
            <a:ext cx="7227000" cy="28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&lt;TimeSensor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cycleInterval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&lt;SplinePositionInterpolator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"move"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"false"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    0.00     0.2     0.4      0.6    0.8     1.00"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keyValue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"-5 -1 0  -3 1 0  -1 -1 0  1 1 0  3 -1 0  5 1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&lt;Sphere/&gt;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 1.0 1.0'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'fraction_changed'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'set_fraction'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'translation'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61" name="Google Shape;561;p65"/>
          <p:cNvGrpSpPr/>
          <p:nvPr/>
        </p:nvGrpSpPr>
        <p:grpSpPr>
          <a:xfrm>
            <a:off x="4912775" y="237000"/>
            <a:ext cx="2483395" cy="1362636"/>
            <a:chOff x="5919396" y="237002"/>
            <a:chExt cx="2197500" cy="1362636"/>
          </a:xfrm>
        </p:grpSpPr>
        <p:cxnSp>
          <p:nvCxnSpPr>
            <p:cNvPr id="562" name="Google Shape;562;p65"/>
            <p:cNvCxnSpPr/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3" name="Google Shape;563;p65"/>
            <p:cNvSpPr txBox="1"/>
            <p:nvPr/>
          </p:nvSpPr>
          <p:spPr>
            <a:xfrm>
              <a:off x="5919396" y="237002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posição no meio (t=0.5)?</a:t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564" name="Google Shape;564;p65" descr="{&quot;type&quot;:&quot;$$&quot;,&quot;font&quot;:{&quot;color&quot;:&quot;#000000&quot;,&quot;family&quot;:&quot;Arial&quot;,&quot;size&quot;:12},&quot;aid&quot;:null,&quot;backgroundColor&quot;:&quot;#FFFFFF&quot;,&quot;id&quot;:&quot;3&quot;,&quot;backgroundColorModified&quot;:false,&quot;code&quot;:&quot;$$\\text{V}_{s}=\\begin{bmatrix}\n{0.125}&amp;{0.25}&amp;{0.5}&amp;{1}\\\\\n\\end{bmatrix}\\begin{bmatrix}\n{2}&amp;{-2}&amp;{1}&amp;{1}\\\\\n{-3}&amp;{3}&amp;{-2}&amp;{-1}\\\\\n{0}&amp;{0}&amp;{1}&amp;{0}\\\\\n{1}&amp;{0}&amp;{0}&amp;{0}\\\\\n\\end{bmatrix}\\cdot\\begin{bmatrix}\n{-1}&amp;{-1}&amp;{0}\\\\\n{1}&amp;{1}&amp;{0}\\\\\n{2}&amp;{0}&amp;{0}\\\\\n{2}&amp;{0}&amp;{0}\\\\\n\\end{bmatrix}$$&quot;,&quot;ts&quot;:1634774888642,&quot;cs&quot;:&quot;pnh+EZUno2d3yE/SpWzIwg==&quot;,&quot;size&quot;:{&quot;width&quot;:527.5,&quot;height&quot;:9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0" y="3923638"/>
            <a:ext cx="5024438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5" descr="{&quot;backgroundColorModified&quot;:null,&quot;type&quot;:&quot;$$&quot;,&quot;font&quot;:{&quot;color&quot;:&quot;#000000&quot;,&quot;family&quot;:&quot;Arial&quot;,&quot;size&quot;:12},&quot;backgroundColor&quot;:&quot;#FFFFFF&quot;,&quot;aid&quot;:null,&quot;id&quot;:&quot;5&quot;,&quot;code&quot;:&quot;$$=\\begin{bmatrix}\n{0}&amp;{0}&amp;{0}\\\\\n\\end{bmatrix}$$&quot;,&quot;ts&quot;:1634775038668,&quot;cs&quot;:&quot;Kctgp3IpcR82ExkIabTQfg==&quot;,&quot;size&quot;:{&quot;width&quot;:92.83333333333333,&quot;height&quot;:18.83333333333333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325" y="4300675"/>
            <a:ext cx="884238" cy="17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3"/>
          <p:cNvSpPr/>
          <p:nvPr/>
        </p:nvSpPr>
        <p:spPr>
          <a:xfrm>
            <a:off x="5572752" y="2799862"/>
            <a:ext cx="1988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Supersampling 2x2</a:t>
            </a:r>
            <a:endParaRPr/>
          </a:p>
        </p:txBody>
      </p:sp>
      <p:sp>
        <p:nvSpPr>
          <p:cNvPr id="795" name="Google Shape;79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Anti-Aliasing</a:t>
            </a:r>
            <a:endParaRPr/>
          </a:p>
        </p:txBody>
      </p:sp>
      <p:graphicFrame>
        <p:nvGraphicFramePr>
          <p:cNvPr id="796" name="Google Shape;796;p33"/>
          <p:cNvGraphicFramePr/>
          <p:nvPr/>
        </p:nvGraphicFramePr>
        <p:xfrm>
          <a:off x="4417072" y="3148234"/>
          <a:ext cx="4303000" cy="2149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</a:tblGrid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797" name="Google Shape;797;p33"/>
          <p:cNvGraphicFramePr/>
          <p:nvPr/>
        </p:nvGraphicFramePr>
        <p:xfrm>
          <a:off x="4405444" y="416673"/>
          <a:ext cx="4303000" cy="2149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</a:tblGrid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pSp>
        <p:nvGrpSpPr>
          <p:cNvPr id="798" name="Google Shape;798;p33"/>
          <p:cNvGrpSpPr/>
          <p:nvPr/>
        </p:nvGrpSpPr>
        <p:grpSpPr>
          <a:xfrm>
            <a:off x="1436914" y="2936305"/>
            <a:ext cx="4490812" cy="1289620"/>
            <a:chOff x="1436914" y="2936305"/>
            <a:chExt cx="4490812" cy="1289620"/>
          </a:xfrm>
        </p:grpSpPr>
        <p:sp>
          <p:nvSpPr>
            <p:cNvPr id="799" name="Google Shape;799;p33"/>
            <p:cNvSpPr txBox="1"/>
            <p:nvPr/>
          </p:nvSpPr>
          <p:spPr>
            <a:xfrm>
              <a:off x="1436914" y="2936305"/>
              <a:ext cx="1275550" cy="1015663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B:255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B:64</a:t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5705476" y="4013200"/>
              <a:ext cx="222250" cy="2127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1" name="Google Shape;801;p33"/>
            <p:cNvCxnSpPr>
              <a:stCxn id="799" idx="3"/>
              <a:endCxn id="800" idx="1"/>
            </p:cNvCxnSpPr>
            <p:nvPr/>
          </p:nvCxnSpPr>
          <p:spPr>
            <a:xfrm>
              <a:off x="2712464" y="3444137"/>
              <a:ext cx="2993100" cy="675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802" name="Google Shape;802;p33"/>
          <p:cNvGrpSpPr/>
          <p:nvPr/>
        </p:nvGrpSpPr>
        <p:grpSpPr>
          <a:xfrm>
            <a:off x="1750679" y="4300340"/>
            <a:ext cx="4389212" cy="1015663"/>
            <a:chOff x="1436914" y="2936305"/>
            <a:chExt cx="4389212" cy="1015663"/>
          </a:xfrm>
        </p:grpSpPr>
        <p:sp>
          <p:nvSpPr>
            <p:cNvPr id="803" name="Google Shape;803;p33"/>
            <p:cNvSpPr txBox="1"/>
            <p:nvPr/>
          </p:nvSpPr>
          <p:spPr>
            <a:xfrm>
              <a:off x="1436914" y="2936305"/>
              <a:ext cx="1275550" cy="1015663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R:255,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R:255,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R:128, G:0, B:0</a:t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5603876" y="3078477"/>
              <a:ext cx="222250" cy="2127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5" name="Google Shape;805;p33"/>
            <p:cNvCxnSpPr>
              <a:stCxn id="803" idx="3"/>
              <a:endCxn id="804" idx="1"/>
            </p:cNvCxnSpPr>
            <p:nvPr/>
          </p:nvCxnSpPr>
          <p:spPr>
            <a:xfrm rot="10800000" flipH="1">
              <a:off x="2712464" y="3184937"/>
              <a:ext cx="2891400" cy="259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Final</a:t>
            </a:r>
            <a:endParaRPr/>
          </a:p>
        </p:txBody>
      </p:sp>
      <p:graphicFrame>
        <p:nvGraphicFramePr>
          <p:cNvPr id="812" name="Google Shape;812;p34"/>
          <p:cNvGraphicFramePr/>
          <p:nvPr/>
        </p:nvGraphicFramePr>
        <p:xfrm>
          <a:off x="457020" y="775890"/>
          <a:ext cx="8230000" cy="416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</a:tblGrid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813" name="Google Shape;813;p34"/>
          <p:cNvGraphicFramePr/>
          <p:nvPr/>
        </p:nvGraphicFramePr>
        <p:xfrm>
          <a:off x="457020" y="775890"/>
          <a:ext cx="8230000" cy="416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</a:tblGrid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814" name="Google Shape;814;p34"/>
          <p:cNvSpPr/>
          <p:nvPr/>
        </p:nvSpPr>
        <p:spPr>
          <a:xfrm>
            <a:off x="5323267" y="5008781"/>
            <a:ext cx="30003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Resolução Final: 20 x 10 pixels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55</a:t>
            </a:fld>
            <a:endParaRPr/>
          </a:p>
        </p:txBody>
      </p:sp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839" y="1483590"/>
            <a:ext cx="7286918" cy="399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2664</Words>
  <Application>Microsoft Macintosh PowerPoint</Application>
  <PresentationFormat>On-screen Show (16:10)</PresentationFormat>
  <Paragraphs>379</Paragraphs>
  <Slides>55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Arial</vt:lpstr>
      <vt:lpstr>Calibri</vt:lpstr>
      <vt:lpstr>Courier New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Considere um sinal 1D: f(x)</vt:lpstr>
      <vt:lpstr>Amostragem (Sampling)</vt:lpstr>
      <vt:lpstr>Arquivos de Áudio</vt:lpstr>
      <vt:lpstr>Amostrando uma função</vt:lpstr>
      <vt:lpstr>Reconstrução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Fotografia = Sensor captura uma amostra</vt:lpstr>
      <vt:lpstr>Sensor de uma Câmera</vt:lpstr>
      <vt:lpstr>Ray Tracing = Amostra de Raios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Existem outras técnicas?</vt:lpstr>
      <vt:lpstr>Revisão</vt:lpstr>
      <vt:lpstr>Equação de Cores (padrão X3D simplificado)</vt:lpstr>
      <vt:lpstr>Iluminação/Reflexão Ambiente</vt:lpstr>
      <vt:lpstr>Iluminação/Reflexão Difusa</vt:lpstr>
      <vt:lpstr>Iluminação/Reflexão Especular</vt:lpstr>
      <vt:lpstr>Resultado Final</vt:lpstr>
      <vt:lpstr>Exemplo X3D</vt:lpstr>
      <vt:lpstr>Exemplo X3D</vt:lpstr>
      <vt:lpstr>Exemplo X3D</vt:lpstr>
      <vt:lpstr>Hermite spline interpolation (X3D simplificado)</vt:lpstr>
      <vt:lpstr>Exemplo X3D</vt:lpstr>
      <vt:lpstr>Exemplo X3D</vt:lpstr>
      <vt:lpstr>Exemplo X3D</vt:lpstr>
      <vt:lpstr>Anti-Aliasing</vt:lpstr>
      <vt:lpstr>Resultado Final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2023-03-07T00:53:10Z</dcterms:modified>
</cp:coreProperties>
</file>